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Lst>
  <p:notesMasterIdLst>
    <p:notesMasterId r:id="rId19"/>
  </p:notesMasterIdLst>
  <p:handoutMasterIdLst>
    <p:handoutMasterId r:id="rId20"/>
  </p:handoutMasterIdLst>
  <p:sldIdLst>
    <p:sldId id="446" r:id="rId5"/>
    <p:sldId id="466" r:id="rId6"/>
    <p:sldId id="454" r:id="rId7"/>
    <p:sldId id="455" r:id="rId8"/>
    <p:sldId id="456" r:id="rId9"/>
    <p:sldId id="457" r:id="rId10"/>
    <p:sldId id="459" r:id="rId11"/>
    <p:sldId id="460" r:id="rId12"/>
    <p:sldId id="461" r:id="rId13"/>
    <p:sldId id="458" r:id="rId14"/>
    <p:sldId id="462" r:id="rId15"/>
    <p:sldId id="464" r:id="rId16"/>
    <p:sldId id="463" r:id="rId17"/>
    <p:sldId id="4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p:cViewPr varScale="1">
        <p:scale>
          <a:sx n="108" d="100"/>
          <a:sy n="108" d="100"/>
        </p:scale>
        <p:origin x="736" y="184"/>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3/1/23</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3/1/23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3/1/23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3/1/23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3/1/23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3/1/23</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0" y="296883"/>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199" y="4515034"/>
            <a:ext cx="9826831" cy="1921392"/>
          </a:xfrm>
        </p:spPr>
        <p:txBody>
          <a:bodyPr anchor="t" anchorCtr="0">
            <a:normAutofit/>
          </a:bodyPr>
          <a:lstStyle/>
          <a:p>
            <a:r>
              <a:rPr lang="en-US" dirty="0"/>
              <a:t>DSC530 Final project inventory management</a:t>
            </a:r>
            <a:br>
              <a:rPr lang="en-US" dirty="0"/>
            </a:br>
            <a:r>
              <a:rPr lang="en-US" dirty="0"/>
              <a:t>				       by kausik chattapadhyay</a:t>
            </a:r>
            <a:br>
              <a:rPr lang="en-US" dirty="0"/>
            </a:br>
            <a:r>
              <a:rPr lang="en-US" dirty="0"/>
              <a:t>						      Date: 03/01/2023 </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8683-7074-B14C-96A1-FB11865B4DB9}"/>
              </a:ext>
            </a:extLst>
          </p:cNvPr>
          <p:cNvSpPr>
            <a:spLocks noGrp="1"/>
          </p:cNvSpPr>
          <p:nvPr>
            <p:ph type="title"/>
          </p:nvPr>
        </p:nvSpPr>
        <p:spPr>
          <a:xfrm>
            <a:off x="114300" y="0"/>
            <a:ext cx="3697680" cy="938151"/>
          </a:xfrm>
        </p:spPr>
        <p:txBody>
          <a:bodyPr/>
          <a:lstStyle/>
          <a:p>
            <a:r>
              <a:rPr lang="en-US" dirty="0"/>
              <a:t>Correlation plot</a:t>
            </a:r>
          </a:p>
        </p:txBody>
      </p:sp>
      <p:pic>
        <p:nvPicPr>
          <p:cNvPr id="5" name="Picture 4">
            <a:extLst>
              <a:ext uri="{FF2B5EF4-FFF2-40B4-BE49-F238E27FC236}">
                <a16:creationId xmlns:a16="http://schemas.microsoft.com/office/drawing/2014/main" id="{85B36234-9A55-9B41-B901-DE8F2C8538B2}"/>
              </a:ext>
            </a:extLst>
          </p:cNvPr>
          <p:cNvPicPr>
            <a:picLocks noChangeAspect="1"/>
          </p:cNvPicPr>
          <p:nvPr/>
        </p:nvPicPr>
        <p:blipFill>
          <a:blip r:embed="rId2"/>
          <a:stretch>
            <a:fillRect/>
          </a:stretch>
        </p:blipFill>
        <p:spPr>
          <a:xfrm>
            <a:off x="114300" y="724394"/>
            <a:ext cx="11784775" cy="6133605"/>
          </a:xfrm>
          <a:prstGeom prst="rect">
            <a:avLst/>
          </a:prstGeom>
        </p:spPr>
      </p:pic>
    </p:spTree>
    <p:extLst>
      <p:ext uri="{BB962C8B-B14F-4D97-AF65-F5344CB8AC3E}">
        <p14:creationId xmlns:p14="http://schemas.microsoft.com/office/powerpoint/2010/main" val="4198403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8683-7074-B14C-96A1-FB11865B4DB9}"/>
              </a:ext>
            </a:extLst>
          </p:cNvPr>
          <p:cNvSpPr>
            <a:spLocks noGrp="1"/>
          </p:cNvSpPr>
          <p:nvPr>
            <p:ph type="title"/>
          </p:nvPr>
        </p:nvSpPr>
        <p:spPr>
          <a:xfrm>
            <a:off x="114299" y="0"/>
            <a:ext cx="5051467" cy="938151"/>
          </a:xfrm>
        </p:spPr>
        <p:txBody>
          <a:bodyPr>
            <a:normAutofit fontScale="90000"/>
          </a:bodyPr>
          <a:lstStyle/>
          <a:p>
            <a:r>
              <a:rPr lang="en-US" dirty="0"/>
              <a:t>Univariate Outlier treatment</a:t>
            </a:r>
          </a:p>
        </p:txBody>
      </p:sp>
      <p:sp>
        <p:nvSpPr>
          <p:cNvPr id="3" name="TextBox 2">
            <a:extLst>
              <a:ext uri="{FF2B5EF4-FFF2-40B4-BE49-F238E27FC236}">
                <a16:creationId xmlns:a16="http://schemas.microsoft.com/office/drawing/2014/main" id="{912772DA-213D-8B42-AAF4-D2B339AA53A8}"/>
              </a:ext>
            </a:extLst>
          </p:cNvPr>
          <p:cNvSpPr txBox="1"/>
          <p:nvPr/>
        </p:nvSpPr>
        <p:spPr>
          <a:xfrm>
            <a:off x="273132" y="938151"/>
            <a:ext cx="1132906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Many algorithms are sensitive to the range and distribution of attribute values in the input data. Outliers in input data can skew and mislead the results and make results less reliable, that’s why we have to recognize all the outliers and treat them.</a:t>
            </a:r>
          </a:p>
          <a:p>
            <a:endParaRPr lang="en-US" dirty="0"/>
          </a:p>
          <a:p>
            <a:pPr marL="285750" indent="-285750">
              <a:buFont typeface="Arial" panose="020B0604020202020204" pitchFamily="34" charset="0"/>
              <a:buChar char="•"/>
            </a:pPr>
            <a:r>
              <a:rPr lang="en-US" dirty="0"/>
              <a:t>Values marked with a dot below in the x-axis of the graph are the ones that are removed from the column based on the set threshold percentile (95 in our case), and is also the default value when it comes to percentile-based outlier removal.</a:t>
            </a:r>
          </a:p>
        </p:txBody>
      </p:sp>
      <p:pic>
        <p:nvPicPr>
          <p:cNvPr id="4" name="Picture 3">
            <a:extLst>
              <a:ext uri="{FF2B5EF4-FFF2-40B4-BE49-F238E27FC236}">
                <a16:creationId xmlns:a16="http://schemas.microsoft.com/office/drawing/2014/main" id="{5AB3B30D-4BA5-E844-A975-E4BA1F549C38}"/>
              </a:ext>
            </a:extLst>
          </p:cNvPr>
          <p:cNvPicPr>
            <a:picLocks noChangeAspect="1"/>
          </p:cNvPicPr>
          <p:nvPr/>
        </p:nvPicPr>
        <p:blipFill>
          <a:blip r:embed="rId2"/>
          <a:stretch>
            <a:fillRect/>
          </a:stretch>
        </p:blipFill>
        <p:spPr>
          <a:xfrm>
            <a:off x="114299" y="2969476"/>
            <a:ext cx="4208319" cy="3888524"/>
          </a:xfrm>
          <a:prstGeom prst="rect">
            <a:avLst/>
          </a:prstGeom>
        </p:spPr>
      </p:pic>
      <p:pic>
        <p:nvPicPr>
          <p:cNvPr id="6" name="Picture 5">
            <a:extLst>
              <a:ext uri="{FF2B5EF4-FFF2-40B4-BE49-F238E27FC236}">
                <a16:creationId xmlns:a16="http://schemas.microsoft.com/office/drawing/2014/main" id="{45438706-1814-8A4E-8E0D-6DBF8D27837D}"/>
              </a:ext>
            </a:extLst>
          </p:cNvPr>
          <p:cNvPicPr>
            <a:picLocks noChangeAspect="1"/>
          </p:cNvPicPr>
          <p:nvPr/>
        </p:nvPicPr>
        <p:blipFill>
          <a:blip r:embed="rId3"/>
          <a:stretch>
            <a:fillRect/>
          </a:stretch>
        </p:blipFill>
        <p:spPr>
          <a:xfrm>
            <a:off x="4322618" y="2969476"/>
            <a:ext cx="4370120" cy="3888524"/>
          </a:xfrm>
          <a:prstGeom prst="rect">
            <a:avLst/>
          </a:prstGeom>
        </p:spPr>
      </p:pic>
      <p:pic>
        <p:nvPicPr>
          <p:cNvPr id="7" name="Picture 6">
            <a:extLst>
              <a:ext uri="{FF2B5EF4-FFF2-40B4-BE49-F238E27FC236}">
                <a16:creationId xmlns:a16="http://schemas.microsoft.com/office/drawing/2014/main" id="{8B1D3EE1-F928-774E-A192-86E43263B470}"/>
              </a:ext>
            </a:extLst>
          </p:cNvPr>
          <p:cNvPicPr>
            <a:picLocks noChangeAspect="1"/>
          </p:cNvPicPr>
          <p:nvPr/>
        </p:nvPicPr>
        <p:blipFill>
          <a:blip r:embed="rId4"/>
          <a:stretch>
            <a:fillRect/>
          </a:stretch>
        </p:blipFill>
        <p:spPr>
          <a:xfrm>
            <a:off x="8530937" y="2969476"/>
            <a:ext cx="3661063" cy="3888524"/>
          </a:xfrm>
          <a:prstGeom prst="rect">
            <a:avLst/>
          </a:prstGeom>
        </p:spPr>
      </p:pic>
    </p:spTree>
    <p:extLst>
      <p:ext uri="{BB962C8B-B14F-4D97-AF65-F5344CB8AC3E}">
        <p14:creationId xmlns:p14="http://schemas.microsoft.com/office/powerpoint/2010/main" val="136992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8683-7074-B14C-96A1-FB11865B4DB9}"/>
              </a:ext>
            </a:extLst>
          </p:cNvPr>
          <p:cNvSpPr>
            <a:spLocks noGrp="1"/>
          </p:cNvSpPr>
          <p:nvPr>
            <p:ph type="title"/>
          </p:nvPr>
        </p:nvSpPr>
        <p:spPr>
          <a:xfrm>
            <a:off x="114299" y="0"/>
            <a:ext cx="5051467" cy="938151"/>
          </a:xfrm>
        </p:spPr>
        <p:txBody>
          <a:bodyPr>
            <a:normAutofit/>
          </a:bodyPr>
          <a:lstStyle/>
          <a:p>
            <a:r>
              <a:rPr lang="en-US" dirty="0"/>
              <a:t>Predictive Modelling</a:t>
            </a:r>
          </a:p>
        </p:txBody>
      </p:sp>
      <p:sp>
        <p:nvSpPr>
          <p:cNvPr id="5" name="TextBox 4">
            <a:extLst>
              <a:ext uri="{FF2B5EF4-FFF2-40B4-BE49-F238E27FC236}">
                <a16:creationId xmlns:a16="http://schemas.microsoft.com/office/drawing/2014/main" id="{9C3466D5-6622-AE4B-87FE-8FFC8726C5B4}"/>
              </a:ext>
            </a:extLst>
          </p:cNvPr>
          <p:cNvSpPr txBox="1"/>
          <p:nvPr/>
        </p:nvSpPr>
        <p:spPr>
          <a:xfrm>
            <a:off x="201881" y="1104405"/>
            <a:ext cx="11851574" cy="923330"/>
          </a:xfrm>
          <a:prstGeom prst="rect">
            <a:avLst/>
          </a:prstGeom>
          <a:noFill/>
        </p:spPr>
        <p:txBody>
          <a:bodyPr wrap="square" rtlCol="0">
            <a:spAutoFit/>
          </a:bodyPr>
          <a:lstStyle/>
          <a:p>
            <a:r>
              <a:rPr lang="en-US" dirty="0"/>
              <a:t>1. The classification module predicts the SKU which needs to kept in the inventory (Active state).</a:t>
            </a:r>
          </a:p>
          <a:p>
            <a:r>
              <a:rPr lang="en-US" dirty="0"/>
              <a:t>2. Balancing the classes using SMOTE</a:t>
            </a:r>
          </a:p>
          <a:p>
            <a:r>
              <a:rPr lang="en-US" dirty="0"/>
              <a:t>3. Used </a:t>
            </a:r>
            <a:r>
              <a:rPr lang="en-US" dirty="0" err="1"/>
              <a:t>RandomForestClassifier</a:t>
            </a:r>
            <a:r>
              <a:rPr lang="en-US" dirty="0"/>
              <a:t> for modelling.</a:t>
            </a:r>
          </a:p>
        </p:txBody>
      </p:sp>
      <p:pic>
        <p:nvPicPr>
          <p:cNvPr id="8" name="Picture 7">
            <a:extLst>
              <a:ext uri="{FF2B5EF4-FFF2-40B4-BE49-F238E27FC236}">
                <a16:creationId xmlns:a16="http://schemas.microsoft.com/office/drawing/2014/main" id="{373AD11C-A322-EB49-AE89-1240C7836A70}"/>
              </a:ext>
            </a:extLst>
          </p:cNvPr>
          <p:cNvPicPr>
            <a:picLocks noChangeAspect="1"/>
          </p:cNvPicPr>
          <p:nvPr/>
        </p:nvPicPr>
        <p:blipFill>
          <a:blip r:embed="rId2"/>
          <a:stretch>
            <a:fillRect/>
          </a:stretch>
        </p:blipFill>
        <p:spPr>
          <a:xfrm>
            <a:off x="114299" y="2193989"/>
            <a:ext cx="4279571" cy="4664011"/>
          </a:xfrm>
          <a:prstGeom prst="rect">
            <a:avLst/>
          </a:prstGeom>
        </p:spPr>
      </p:pic>
      <p:pic>
        <p:nvPicPr>
          <p:cNvPr id="9" name="Picture 8">
            <a:extLst>
              <a:ext uri="{FF2B5EF4-FFF2-40B4-BE49-F238E27FC236}">
                <a16:creationId xmlns:a16="http://schemas.microsoft.com/office/drawing/2014/main" id="{8E1E262F-C558-464A-8933-02E596876B1D}"/>
              </a:ext>
            </a:extLst>
          </p:cNvPr>
          <p:cNvPicPr>
            <a:picLocks noChangeAspect="1"/>
          </p:cNvPicPr>
          <p:nvPr/>
        </p:nvPicPr>
        <p:blipFill>
          <a:blip r:embed="rId3"/>
          <a:stretch>
            <a:fillRect/>
          </a:stretch>
        </p:blipFill>
        <p:spPr>
          <a:xfrm>
            <a:off x="4393870" y="2027735"/>
            <a:ext cx="3752768" cy="4669948"/>
          </a:xfrm>
          <a:prstGeom prst="rect">
            <a:avLst/>
          </a:prstGeom>
        </p:spPr>
      </p:pic>
      <p:pic>
        <p:nvPicPr>
          <p:cNvPr id="10" name="Picture 9">
            <a:extLst>
              <a:ext uri="{FF2B5EF4-FFF2-40B4-BE49-F238E27FC236}">
                <a16:creationId xmlns:a16="http://schemas.microsoft.com/office/drawing/2014/main" id="{011D436E-F5AA-BC4C-824B-CE6BB4B38830}"/>
              </a:ext>
            </a:extLst>
          </p:cNvPr>
          <p:cNvPicPr>
            <a:picLocks noChangeAspect="1"/>
          </p:cNvPicPr>
          <p:nvPr/>
        </p:nvPicPr>
        <p:blipFill>
          <a:blip r:embed="rId4"/>
          <a:stretch>
            <a:fillRect/>
          </a:stretch>
        </p:blipFill>
        <p:spPr>
          <a:xfrm>
            <a:off x="8146638" y="2027735"/>
            <a:ext cx="4013529" cy="4830265"/>
          </a:xfrm>
          <a:prstGeom prst="rect">
            <a:avLst/>
          </a:prstGeom>
        </p:spPr>
      </p:pic>
    </p:spTree>
    <p:extLst>
      <p:ext uri="{BB962C8B-B14F-4D97-AF65-F5344CB8AC3E}">
        <p14:creationId xmlns:p14="http://schemas.microsoft.com/office/powerpoint/2010/main" val="2710472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A891-7EBA-4744-A45A-938C319B765A}"/>
              </a:ext>
            </a:extLst>
          </p:cNvPr>
          <p:cNvSpPr>
            <a:spLocks noGrp="1"/>
          </p:cNvSpPr>
          <p:nvPr>
            <p:ph type="title"/>
          </p:nvPr>
        </p:nvSpPr>
        <p:spPr>
          <a:xfrm>
            <a:off x="114299" y="154379"/>
            <a:ext cx="7467601" cy="1021278"/>
          </a:xfrm>
        </p:spPr>
        <p:txBody>
          <a:bodyPr>
            <a:normAutofit fontScale="90000"/>
          </a:bodyPr>
          <a:lstStyle/>
          <a:p>
            <a:r>
              <a:rPr lang="en-US" b="1" dirty="0"/>
              <a:t>Statistical Hypothetical question Summary</a:t>
            </a:r>
            <a:br>
              <a:rPr lang="en-US" b="1" dirty="0"/>
            </a:br>
            <a:endParaRPr lang="en-US" dirty="0"/>
          </a:p>
        </p:txBody>
      </p:sp>
      <p:sp>
        <p:nvSpPr>
          <p:cNvPr id="3" name="Text Placeholder 2">
            <a:extLst>
              <a:ext uri="{FF2B5EF4-FFF2-40B4-BE49-F238E27FC236}">
                <a16:creationId xmlns:a16="http://schemas.microsoft.com/office/drawing/2014/main" id="{5E931998-00A0-BC48-8E41-D9FDEA122883}"/>
              </a:ext>
            </a:extLst>
          </p:cNvPr>
          <p:cNvSpPr>
            <a:spLocks noGrp="1"/>
          </p:cNvSpPr>
          <p:nvPr>
            <p:ph type="body" sz="quarter" idx="14"/>
          </p:nvPr>
        </p:nvSpPr>
        <p:spPr>
          <a:xfrm>
            <a:off x="114299" y="913080"/>
            <a:ext cx="11939156" cy="5843979"/>
          </a:xfrm>
        </p:spPr>
        <p:txBody>
          <a:bodyPr/>
          <a:lstStyle/>
          <a:p>
            <a:pPr>
              <a:buFont typeface="Wingdings" pitchFamily="2" charset="2"/>
              <a:buChar char="v"/>
            </a:pPr>
            <a:r>
              <a:rPr lang="en-US" b="1" dirty="0"/>
              <a:t>Outcome of your EDA</a:t>
            </a:r>
          </a:p>
          <a:p>
            <a:pPr marL="0" indent="0" algn="just">
              <a:buNone/>
            </a:pPr>
            <a:r>
              <a:rPr lang="en-US" dirty="0"/>
              <a:t>	○ </a:t>
            </a:r>
            <a:r>
              <a:rPr lang="en-US" sz="1600" b="1" dirty="0"/>
              <a:t>Context: </a:t>
            </a:r>
            <a:r>
              <a:rPr lang="en-US" sz="1600" dirty="0"/>
              <a:t>A retail firm has many products in their inventory, and very few of them tend to sell (only about 10% sell each 	year) and 	many of the products only have a single sale in the course of a year</a:t>
            </a:r>
          </a:p>
          <a:p>
            <a:pPr marL="0" indent="0" algn="just">
              <a:buNone/>
            </a:pPr>
            <a:r>
              <a:rPr lang="en-US" sz="1600" dirty="0"/>
              <a:t>	○ </a:t>
            </a:r>
            <a:r>
              <a:rPr lang="en-US" sz="1600" b="1" dirty="0"/>
              <a:t>Objective: </a:t>
            </a:r>
            <a:r>
              <a:rPr lang="en-US" sz="1600" dirty="0"/>
              <a:t>The sales and growth team of the retail firm wants to determine which products from their inventory should they 	retain to sell and the ones to discard. The outcome of the project is to build a binary classifier which gives us a list of product ID 	which need to retained in the inventory or list of products that need to be removed.</a:t>
            </a:r>
          </a:p>
          <a:p>
            <a:pPr marL="0" indent="0" algn="just">
              <a:buNone/>
            </a:pPr>
            <a:endParaRPr lang="en-US" sz="1600" dirty="0"/>
          </a:p>
          <a:p>
            <a:pPr marL="285750" indent="-285750" algn="just">
              <a:buFont typeface="Wingdings" pitchFamily="2" charset="2"/>
              <a:buChar char="v"/>
            </a:pPr>
            <a:r>
              <a:rPr lang="en-US" b="1" dirty="0"/>
              <a:t>What do you feel was missed during the analysis?</a:t>
            </a:r>
          </a:p>
          <a:p>
            <a:pPr marL="0" indent="0" algn="just">
              <a:buNone/>
            </a:pPr>
            <a:r>
              <a:rPr lang="en-US" sz="1600" dirty="0"/>
              <a:t>	○ I feel like I have missed using some more data modeling and prediction techniques like SVM and deep learning methods.</a:t>
            </a:r>
          </a:p>
          <a:p>
            <a:pPr marL="0" indent="0" algn="just">
              <a:buNone/>
            </a:pPr>
            <a:endParaRPr lang="en-US" sz="1600" dirty="0"/>
          </a:p>
          <a:p>
            <a:pPr marL="285750" indent="-285750" algn="just">
              <a:buFont typeface="Wingdings" pitchFamily="2" charset="2"/>
              <a:buChar char="v"/>
            </a:pPr>
            <a:r>
              <a:rPr lang="en-US" b="1" dirty="0"/>
              <a:t>Were there any variables you felt could have helped in the analysis?</a:t>
            </a:r>
          </a:p>
          <a:p>
            <a:pPr marL="0" indent="0" algn="just">
              <a:buNone/>
            </a:pPr>
            <a:r>
              <a:rPr lang="en-US" sz="1600" dirty="0"/>
              <a:t>	The bivariate distribution plots help us to study the relationship between two variables by analyzing the scatter plot, I have used 	this distribution to look out for scatter plots that follow a clear linear pattern with an either increasing or decreasing slope so that 	we can draw conclusions, but don’t notice these patterns in this particular dataset.</a:t>
            </a:r>
          </a:p>
        </p:txBody>
      </p:sp>
    </p:spTree>
    <p:extLst>
      <p:ext uri="{BB962C8B-B14F-4D97-AF65-F5344CB8AC3E}">
        <p14:creationId xmlns:p14="http://schemas.microsoft.com/office/powerpoint/2010/main" val="2299031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A891-7EBA-4744-A45A-938C319B765A}"/>
              </a:ext>
            </a:extLst>
          </p:cNvPr>
          <p:cNvSpPr>
            <a:spLocks noGrp="1"/>
          </p:cNvSpPr>
          <p:nvPr>
            <p:ph type="title"/>
          </p:nvPr>
        </p:nvSpPr>
        <p:spPr>
          <a:xfrm>
            <a:off x="114299" y="154379"/>
            <a:ext cx="7467601" cy="1021278"/>
          </a:xfrm>
        </p:spPr>
        <p:txBody>
          <a:bodyPr>
            <a:normAutofit fontScale="90000"/>
          </a:bodyPr>
          <a:lstStyle/>
          <a:p>
            <a:r>
              <a:rPr lang="en-US" b="1" dirty="0"/>
              <a:t>Statistical Hypothetical question Summary</a:t>
            </a:r>
            <a:br>
              <a:rPr lang="en-US" b="1" dirty="0"/>
            </a:br>
            <a:endParaRPr lang="en-US" dirty="0"/>
          </a:p>
        </p:txBody>
      </p:sp>
      <p:sp>
        <p:nvSpPr>
          <p:cNvPr id="3" name="Text Placeholder 2">
            <a:extLst>
              <a:ext uri="{FF2B5EF4-FFF2-40B4-BE49-F238E27FC236}">
                <a16:creationId xmlns:a16="http://schemas.microsoft.com/office/drawing/2014/main" id="{5E931998-00A0-BC48-8E41-D9FDEA122883}"/>
              </a:ext>
            </a:extLst>
          </p:cNvPr>
          <p:cNvSpPr>
            <a:spLocks noGrp="1"/>
          </p:cNvSpPr>
          <p:nvPr>
            <p:ph type="body" sz="quarter" idx="14"/>
          </p:nvPr>
        </p:nvSpPr>
        <p:spPr>
          <a:xfrm>
            <a:off x="114299" y="913080"/>
            <a:ext cx="11939156" cy="5843979"/>
          </a:xfrm>
        </p:spPr>
        <p:txBody>
          <a:bodyPr/>
          <a:lstStyle/>
          <a:p>
            <a:pPr>
              <a:buFont typeface="Wingdings" pitchFamily="2" charset="2"/>
              <a:buChar char="v"/>
            </a:pPr>
            <a:r>
              <a:rPr lang="en-US" b="1" dirty="0"/>
              <a:t>Were there any assumptions made you felt were incorrect?</a:t>
            </a:r>
          </a:p>
          <a:p>
            <a:pPr marL="0" indent="0">
              <a:buNone/>
            </a:pPr>
            <a:r>
              <a:rPr lang="en-US" sz="1600" dirty="0"/>
              <a:t>	No</a:t>
            </a:r>
          </a:p>
          <a:p>
            <a:pPr marL="0" indent="0">
              <a:buNone/>
            </a:pPr>
            <a:endParaRPr lang="en-US" sz="1600" dirty="0"/>
          </a:p>
          <a:p>
            <a:pPr marL="285750" indent="-285750">
              <a:buFont typeface="Wingdings" pitchFamily="2" charset="2"/>
              <a:buChar char="v"/>
            </a:pPr>
            <a:r>
              <a:rPr lang="en-US" b="1" dirty="0"/>
              <a:t>What challenges did you face, what did you not fully understand?</a:t>
            </a:r>
          </a:p>
          <a:p>
            <a:pPr marL="0" indent="0">
              <a:buNone/>
            </a:pPr>
            <a:r>
              <a:rPr lang="en-US" sz="1600" dirty="0"/>
              <a:t>	 ○ I could not fully understand the use other descriptive characteristics like Mean, Mode, Spread, and Tails  in my dataset so I did 	not considered it in my analysis.</a:t>
            </a:r>
          </a:p>
          <a:p>
            <a:pPr marL="0" indent="0">
              <a:buNone/>
            </a:pPr>
            <a:r>
              <a:rPr lang="en-US" sz="1600" dirty="0"/>
              <a:t>	○ Initial challenge was to select the right variables for my analysis.</a:t>
            </a:r>
          </a:p>
          <a:p>
            <a:pPr marL="0" indent="0">
              <a:buNone/>
            </a:pPr>
            <a:r>
              <a:rPr lang="en-US" sz="1600" dirty="0"/>
              <a:t>	○ From technical perspective I had a challenge understanding random forest classifier for my dataset.</a:t>
            </a:r>
          </a:p>
        </p:txBody>
      </p:sp>
    </p:spTree>
    <p:extLst>
      <p:ext uri="{BB962C8B-B14F-4D97-AF65-F5344CB8AC3E}">
        <p14:creationId xmlns:p14="http://schemas.microsoft.com/office/powerpoint/2010/main" val="2572112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2F75A9-25AF-E941-AEF2-F3CBFE1B7BD5}"/>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010D69B5-B633-CD46-A7FF-7C28C1E98827}"/>
              </a:ext>
            </a:extLst>
          </p:cNvPr>
          <p:cNvSpPr>
            <a:spLocks noGrp="1"/>
          </p:cNvSpPr>
          <p:nvPr>
            <p:ph type="body" sz="quarter" idx="15"/>
          </p:nvPr>
        </p:nvSpPr>
        <p:spPr>
          <a:xfrm>
            <a:off x="3336966" y="356260"/>
            <a:ext cx="2217955" cy="558140"/>
          </a:xfrm>
        </p:spPr>
        <p:txBody>
          <a:bodyPr/>
          <a:lstStyle/>
          <a:p>
            <a:r>
              <a:rPr lang="en-US" sz="4000" dirty="0"/>
              <a:t>Agenda</a:t>
            </a:r>
          </a:p>
        </p:txBody>
      </p:sp>
      <p:sp>
        <p:nvSpPr>
          <p:cNvPr id="6" name="TextBox 5">
            <a:extLst>
              <a:ext uri="{FF2B5EF4-FFF2-40B4-BE49-F238E27FC236}">
                <a16:creationId xmlns:a16="http://schemas.microsoft.com/office/drawing/2014/main" id="{5248F0AA-E290-CB45-875E-B6B5AAD4C257}"/>
              </a:ext>
            </a:extLst>
          </p:cNvPr>
          <p:cNvSpPr txBox="1"/>
          <p:nvPr/>
        </p:nvSpPr>
        <p:spPr>
          <a:xfrm>
            <a:off x="712519" y="1199408"/>
            <a:ext cx="11162806" cy="5324535"/>
          </a:xfrm>
          <a:prstGeom prst="rect">
            <a:avLst/>
          </a:prstGeom>
          <a:noFill/>
        </p:spPr>
        <p:txBody>
          <a:bodyPr wrap="square" rtlCol="0">
            <a:spAutoFit/>
          </a:bodyPr>
          <a:lstStyle/>
          <a:p>
            <a:pPr marL="285750" indent="-285750">
              <a:buFont typeface="Wingdings" pitchFamily="2" charset="2"/>
              <a:buChar char="v"/>
            </a:pPr>
            <a:r>
              <a:rPr lang="en-US" sz="2000" dirty="0"/>
              <a:t>Inventory Management Problem Statement</a:t>
            </a:r>
          </a:p>
          <a:p>
            <a:endParaRPr lang="en-US" sz="2000" dirty="0"/>
          </a:p>
          <a:p>
            <a:pPr marL="285750" indent="-285750">
              <a:buFont typeface="Wingdings" pitchFamily="2" charset="2"/>
              <a:buChar char="v"/>
            </a:pPr>
            <a:r>
              <a:rPr lang="en-US" sz="2000" dirty="0"/>
              <a:t>Dataset Info</a:t>
            </a:r>
          </a:p>
          <a:p>
            <a:endParaRPr lang="en-US" sz="2000" dirty="0"/>
          </a:p>
          <a:p>
            <a:pPr marL="285750" indent="-285750">
              <a:buFont typeface="Wingdings" pitchFamily="2" charset="2"/>
              <a:buChar char="v"/>
            </a:pPr>
            <a:r>
              <a:rPr lang="en-US" sz="2000" dirty="0"/>
              <a:t>Univariate Distribution Plots</a:t>
            </a:r>
          </a:p>
          <a:p>
            <a:endParaRPr lang="en-US" sz="2000" dirty="0"/>
          </a:p>
          <a:p>
            <a:pPr marL="285750" indent="-285750">
              <a:buFont typeface="Wingdings" pitchFamily="2" charset="2"/>
              <a:buChar char="v"/>
            </a:pPr>
            <a:r>
              <a:rPr lang="en-US" sz="2000" dirty="0"/>
              <a:t>Outlier Detection Plots</a:t>
            </a:r>
          </a:p>
          <a:p>
            <a:endParaRPr lang="en-US" sz="2000" dirty="0"/>
          </a:p>
          <a:p>
            <a:pPr marL="285750" indent="-285750">
              <a:buFont typeface="Wingdings" pitchFamily="2" charset="2"/>
              <a:buChar char="v"/>
            </a:pPr>
            <a:r>
              <a:rPr lang="en-US" sz="2000" dirty="0"/>
              <a:t>Bivariate Plots</a:t>
            </a:r>
          </a:p>
          <a:p>
            <a:endParaRPr lang="en-US" sz="2000" dirty="0"/>
          </a:p>
          <a:p>
            <a:pPr marL="285750" indent="-285750">
              <a:buFont typeface="Wingdings" pitchFamily="2" charset="2"/>
              <a:buChar char="v"/>
            </a:pPr>
            <a:r>
              <a:rPr lang="en-US" sz="2000" dirty="0"/>
              <a:t>Correlation Plots and columns to be selected for modelling</a:t>
            </a:r>
          </a:p>
          <a:p>
            <a:endParaRPr lang="en-US" sz="2000" dirty="0"/>
          </a:p>
          <a:p>
            <a:pPr marL="285750" indent="-285750">
              <a:buFont typeface="Wingdings" pitchFamily="2" charset="2"/>
              <a:buChar char="v"/>
            </a:pPr>
            <a:r>
              <a:rPr lang="en-US" sz="2000" dirty="0"/>
              <a:t>Univariate Outlier Treatment</a:t>
            </a:r>
          </a:p>
          <a:p>
            <a:endParaRPr lang="en-US" sz="2000" dirty="0"/>
          </a:p>
          <a:p>
            <a:pPr marL="285750" indent="-285750">
              <a:buFont typeface="Wingdings" pitchFamily="2" charset="2"/>
              <a:buChar char="v"/>
            </a:pPr>
            <a:r>
              <a:rPr lang="en-US" sz="2000" dirty="0"/>
              <a:t>Predictive Modelling</a:t>
            </a:r>
          </a:p>
          <a:p>
            <a:endParaRPr lang="en-US" sz="2000" dirty="0"/>
          </a:p>
          <a:p>
            <a:pPr marL="285750" indent="-285750">
              <a:buFont typeface="Wingdings" pitchFamily="2" charset="2"/>
              <a:buChar char="v"/>
            </a:pPr>
            <a:r>
              <a:rPr lang="en-US" sz="2000" dirty="0"/>
              <a:t>Statistical Hypothetical Summary</a:t>
            </a:r>
          </a:p>
        </p:txBody>
      </p:sp>
    </p:spTree>
    <p:extLst>
      <p:ext uri="{BB962C8B-B14F-4D97-AF65-F5344CB8AC3E}">
        <p14:creationId xmlns:p14="http://schemas.microsoft.com/office/powerpoint/2010/main" val="169051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AFAD9-B48E-C042-9DF3-8DE94134C13A}"/>
              </a:ext>
            </a:extLst>
          </p:cNvPr>
          <p:cNvSpPr>
            <a:spLocks noGrp="1"/>
          </p:cNvSpPr>
          <p:nvPr>
            <p:ph type="title"/>
          </p:nvPr>
        </p:nvSpPr>
        <p:spPr>
          <a:xfrm>
            <a:off x="457199" y="914400"/>
            <a:ext cx="7467601" cy="1045029"/>
          </a:xfrm>
        </p:spPr>
        <p:txBody>
          <a:bodyPr/>
          <a:lstStyle/>
          <a:p>
            <a:r>
              <a:rPr lang="en-US" dirty="0"/>
              <a:t>Problem Statement</a:t>
            </a:r>
          </a:p>
        </p:txBody>
      </p:sp>
      <p:sp>
        <p:nvSpPr>
          <p:cNvPr id="3" name="Text Placeholder 2">
            <a:extLst>
              <a:ext uri="{FF2B5EF4-FFF2-40B4-BE49-F238E27FC236}">
                <a16:creationId xmlns:a16="http://schemas.microsoft.com/office/drawing/2014/main" id="{E028EBD4-657E-3448-918D-3BECAABE90E7}"/>
              </a:ext>
            </a:extLst>
          </p:cNvPr>
          <p:cNvSpPr>
            <a:spLocks noGrp="1"/>
          </p:cNvSpPr>
          <p:nvPr>
            <p:ph type="body" sz="quarter" idx="14"/>
          </p:nvPr>
        </p:nvSpPr>
        <p:spPr>
          <a:xfrm>
            <a:off x="457200" y="1876301"/>
            <a:ext cx="5587340" cy="4643252"/>
          </a:xfrm>
        </p:spPr>
        <p:txBody>
          <a:bodyPr/>
          <a:lstStyle/>
          <a:p>
            <a:pPr marL="0" indent="0" algn="just">
              <a:buNone/>
            </a:pPr>
            <a:r>
              <a:rPr lang="en-US" sz="1600" dirty="0"/>
              <a:t>• </a:t>
            </a:r>
            <a:r>
              <a:rPr lang="en-US" b="1" dirty="0"/>
              <a:t>Context: </a:t>
            </a:r>
            <a:r>
              <a:rPr lang="en-US" sz="1600" dirty="0"/>
              <a:t>A retail firm has many products in their inventory, and very few of them tend to sell (only about 10% sell each year) and many of the products only have a single sale in the course of a year</a:t>
            </a:r>
          </a:p>
          <a:p>
            <a:pPr marL="0" indent="0" algn="just">
              <a:buNone/>
            </a:pPr>
            <a:r>
              <a:rPr lang="en-US" sz="1600" dirty="0"/>
              <a:t>• </a:t>
            </a:r>
            <a:r>
              <a:rPr lang="en-US" b="1" dirty="0"/>
              <a:t>Objective: </a:t>
            </a:r>
            <a:r>
              <a:rPr lang="en-US" sz="1600" dirty="0"/>
              <a:t>The sales and growth team of the retail firm wants to determine which products from their inventory should they retain to sell and the ones to discard</a:t>
            </a:r>
          </a:p>
          <a:p>
            <a:pPr marL="0" indent="0" algn="just">
              <a:buNone/>
            </a:pPr>
            <a:r>
              <a:rPr lang="en-US" sz="1600" dirty="0"/>
              <a:t>• </a:t>
            </a:r>
            <a:r>
              <a:rPr lang="en-US" sz="2000" b="1" dirty="0"/>
              <a:t>Data: </a:t>
            </a:r>
            <a:r>
              <a:rPr lang="en-US" sz="1600" dirty="0"/>
              <a:t>The data given contains both historical sales data AND active inventory</a:t>
            </a:r>
          </a:p>
          <a:p>
            <a:pPr marL="0" indent="0" algn="just">
              <a:buNone/>
            </a:pPr>
            <a:r>
              <a:rPr lang="en-US" sz="1600" dirty="0"/>
              <a:t>• </a:t>
            </a:r>
            <a:r>
              <a:rPr lang="en-US" sz="2000" b="1" dirty="0"/>
              <a:t>Goal: </a:t>
            </a:r>
            <a:r>
              <a:rPr lang="en-US" sz="1600" dirty="0"/>
              <a:t>We have a to building a binary classifier which gives us a list of product ID which need to retained in the inventory or list of products that need to be removed</a:t>
            </a:r>
          </a:p>
        </p:txBody>
      </p:sp>
      <p:pic>
        <p:nvPicPr>
          <p:cNvPr id="5" name="Picture 4">
            <a:extLst>
              <a:ext uri="{FF2B5EF4-FFF2-40B4-BE49-F238E27FC236}">
                <a16:creationId xmlns:a16="http://schemas.microsoft.com/office/drawing/2014/main" id="{4D425516-8F1D-044E-BB31-6622F6137E57}"/>
              </a:ext>
            </a:extLst>
          </p:cNvPr>
          <p:cNvPicPr>
            <a:picLocks noChangeAspect="1"/>
          </p:cNvPicPr>
          <p:nvPr/>
        </p:nvPicPr>
        <p:blipFill>
          <a:blip r:embed="rId2"/>
          <a:stretch>
            <a:fillRect/>
          </a:stretch>
        </p:blipFill>
        <p:spPr>
          <a:xfrm>
            <a:off x="6044540" y="1728684"/>
            <a:ext cx="6147460" cy="4790869"/>
          </a:xfrm>
          <a:prstGeom prst="rect">
            <a:avLst/>
          </a:prstGeom>
        </p:spPr>
      </p:pic>
    </p:spTree>
    <p:extLst>
      <p:ext uri="{BB962C8B-B14F-4D97-AF65-F5344CB8AC3E}">
        <p14:creationId xmlns:p14="http://schemas.microsoft.com/office/powerpoint/2010/main" val="747636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8482A5-01E7-C44C-92EA-EAD16A5BFEE6}"/>
              </a:ext>
            </a:extLst>
          </p:cNvPr>
          <p:cNvSpPr>
            <a:spLocks noGrp="1"/>
          </p:cNvSpPr>
          <p:nvPr>
            <p:ph type="body" sz="quarter" idx="14"/>
          </p:nvPr>
        </p:nvSpPr>
        <p:spPr>
          <a:xfrm>
            <a:off x="201881" y="2398815"/>
            <a:ext cx="4061361" cy="4227615"/>
          </a:xfrm>
        </p:spPr>
        <p:txBody>
          <a:bodyPr/>
          <a:lstStyle/>
          <a:p>
            <a:pPr marL="285750" indent="-285750" algn="just">
              <a:buFont typeface="Arial" panose="020B0604020202020204" pitchFamily="34" charset="0"/>
              <a:buChar char="•"/>
            </a:pPr>
            <a:r>
              <a:rPr lang="en-US" sz="1600" dirty="0"/>
              <a:t>The dataset contains a detailed set of products in an inventory .</a:t>
            </a:r>
          </a:p>
          <a:p>
            <a:pPr marL="285750" indent="-285750" algn="just">
              <a:buFont typeface="Arial" panose="020B0604020202020204" pitchFamily="34" charset="0"/>
              <a:buChar char="•"/>
            </a:pPr>
            <a:r>
              <a:rPr lang="en-US" sz="1600" dirty="0"/>
              <a:t>The file contains the observations of both historical sales and active inventory data.</a:t>
            </a:r>
          </a:p>
          <a:p>
            <a:pPr marL="285750" indent="-285750" algn="just">
              <a:buFont typeface="Arial" panose="020B0604020202020204" pitchFamily="34" charset="0"/>
              <a:buChar char="•"/>
            </a:pPr>
            <a:r>
              <a:rPr lang="en-US" sz="1600" dirty="0"/>
              <a:t>The dataset contains 198,917 rows and 14 columns with 12 numerical and 2 categorical columns. There are 122,921 actively sold products in the dataset.</a:t>
            </a:r>
          </a:p>
          <a:p>
            <a:pPr marL="285750" indent="-285750" algn="just">
              <a:buFont typeface="Arial" panose="020B0604020202020204" pitchFamily="34" charset="0"/>
              <a:buChar char="•"/>
            </a:pPr>
            <a:r>
              <a:rPr lang="en-US" sz="1600" dirty="0"/>
              <a:t> The end solution here is to create a model that will predict which products to keep and which to remove from the inventory.</a:t>
            </a:r>
          </a:p>
        </p:txBody>
      </p:sp>
      <p:sp>
        <p:nvSpPr>
          <p:cNvPr id="4" name="Title 3">
            <a:extLst>
              <a:ext uri="{FF2B5EF4-FFF2-40B4-BE49-F238E27FC236}">
                <a16:creationId xmlns:a16="http://schemas.microsoft.com/office/drawing/2014/main" id="{CB8CE194-841D-B646-9A59-AFE80770B0F9}"/>
              </a:ext>
            </a:extLst>
          </p:cNvPr>
          <p:cNvSpPr>
            <a:spLocks noGrp="1"/>
          </p:cNvSpPr>
          <p:nvPr>
            <p:ph type="title"/>
          </p:nvPr>
        </p:nvSpPr>
        <p:spPr>
          <a:xfrm>
            <a:off x="303275" y="623455"/>
            <a:ext cx="3619501" cy="877824"/>
          </a:xfrm>
        </p:spPr>
        <p:txBody>
          <a:bodyPr/>
          <a:lstStyle/>
          <a:p>
            <a:r>
              <a:rPr lang="en-US" dirty="0"/>
              <a:t>Dataset</a:t>
            </a:r>
          </a:p>
        </p:txBody>
      </p:sp>
      <p:pic>
        <p:nvPicPr>
          <p:cNvPr id="5" name="Picture 4">
            <a:extLst>
              <a:ext uri="{FF2B5EF4-FFF2-40B4-BE49-F238E27FC236}">
                <a16:creationId xmlns:a16="http://schemas.microsoft.com/office/drawing/2014/main" id="{8E81F2AD-2FFA-F047-9C21-15D5E0D03B3E}"/>
              </a:ext>
            </a:extLst>
          </p:cNvPr>
          <p:cNvPicPr>
            <a:picLocks noChangeAspect="1"/>
          </p:cNvPicPr>
          <p:nvPr/>
        </p:nvPicPr>
        <p:blipFill>
          <a:blip r:embed="rId2"/>
          <a:stretch>
            <a:fillRect/>
          </a:stretch>
        </p:blipFill>
        <p:spPr>
          <a:xfrm>
            <a:off x="4263242" y="517401"/>
            <a:ext cx="7481454" cy="6014027"/>
          </a:xfrm>
          <a:prstGeom prst="rect">
            <a:avLst/>
          </a:prstGeom>
        </p:spPr>
      </p:pic>
      <p:sp>
        <p:nvSpPr>
          <p:cNvPr id="19" name="Picture Placeholder 18">
            <a:extLst>
              <a:ext uri="{FF2B5EF4-FFF2-40B4-BE49-F238E27FC236}">
                <a16:creationId xmlns:a16="http://schemas.microsoft.com/office/drawing/2014/main" id="{2668CDBE-F4CE-1D4C-9575-D5485DDCB58B}"/>
              </a:ext>
            </a:extLst>
          </p:cNvPr>
          <p:cNvSpPr>
            <a:spLocks noGrp="1"/>
          </p:cNvSpPr>
          <p:nvPr>
            <p:ph type="pic" sz="quarter" idx="15"/>
          </p:nvPr>
        </p:nvSpPr>
        <p:spPr/>
      </p:sp>
    </p:spTree>
    <p:extLst>
      <p:ext uri="{BB962C8B-B14F-4D97-AF65-F5344CB8AC3E}">
        <p14:creationId xmlns:p14="http://schemas.microsoft.com/office/powerpoint/2010/main" val="2324647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351F-71EA-3145-91C3-EDB2480972A2}"/>
              </a:ext>
            </a:extLst>
          </p:cNvPr>
          <p:cNvSpPr>
            <a:spLocks noGrp="1"/>
          </p:cNvSpPr>
          <p:nvPr>
            <p:ph type="title"/>
          </p:nvPr>
        </p:nvSpPr>
        <p:spPr>
          <a:xfrm>
            <a:off x="457200" y="914400"/>
            <a:ext cx="4803569" cy="1140031"/>
          </a:xfrm>
        </p:spPr>
        <p:txBody>
          <a:bodyPr>
            <a:normAutofit/>
          </a:bodyPr>
          <a:lstStyle/>
          <a:p>
            <a:r>
              <a:rPr lang="en-US" sz="2800" dirty="0"/>
              <a:t>Univariate distribution plots</a:t>
            </a:r>
          </a:p>
        </p:txBody>
      </p:sp>
      <p:sp>
        <p:nvSpPr>
          <p:cNvPr id="3" name="Text Placeholder 2">
            <a:extLst>
              <a:ext uri="{FF2B5EF4-FFF2-40B4-BE49-F238E27FC236}">
                <a16:creationId xmlns:a16="http://schemas.microsoft.com/office/drawing/2014/main" id="{E2407C06-34C1-674F-974E-D1B72665A3C4}"/>
              </a:ext>
            </a:extLst>
          </p:cNvPr>
          <p:cNvSpPr>
            <a:spLocks noGrp="1"/>
          </p:cNvSpPr>
          <p:nvPr>
            <p:ph type="body" sz="quarter" idx="14"/>
          </p:nvPr>
        </p:nvSpPr>
        <p:spPr>
          <a:xfrm>
            <a:off x="457200" y="2137558"/>
            <a:ext cx="4934197" cy="4405746"/>
          </a:xfrm>
        </p:spPr>
        <p:txBody>
          <a:bodyPr/>
          <a:lstStyle/>
          <a:p>
            <a:pPr algn="just"/>
            <a:r>
              <a:rPr lang="en-US" sz="1600" dirty="0"/>
              <a:t>This section shows a frequency histogram for the selected variable along with the density and normal curves for the dat.</a:t>
            </a:r>
          </a:p>
          <a:p>
            <a:pPr algn="just"/>
            <a:r>
              <a:rPr lang="en-US" sz="1600" dirty="0"/>
              <a:t> The box plot shows the basic statistics of the data like median, 25th and 75th quantiles and the outliers.</a:t>
            </a:r>
          </a:p>
          <a:p>
            <a:pPr algn="just"/>
            <a:r>
              <a:rPr lang="en-US" sz="1600" dirty="0"/>
              <a:t>The univariate distribution plots are graphs where we plot the histograms along with the estimated probability density function over the data. The univariate analysis for numerical and categorical attributes are different.</a:t>
            </a:r>
          </a:p>
        </p:txBody>
      </p:sp>
      <p:sp>
        <p:nvSpPr>
          <p:cNvPr id="4" name="Picture Placeholder 3">
            <a:extLst>
              <a:ext uri="{FF2B5EF4-FFF2-40B4-BE49-F238E27FC236}">
                <a16:creationId xmlns:a16="http://schemas.microsoft.com/office/drawing/2014/main" id="{53DFB302-72C5-E147-8932-8E4729A9BD1D}"/>
              </a:ext>
            </a:extLst>
          </p:cNvPr>
          <p:cNvSpPr>
            <a:spLocks noGrp="1"/>
          </p:cNvSpPr>
          <p:nvPr>
            <p:ph type="pic" sz="quarter" idx="15"/>
          </p:nvPr>
        </p:nvSpPr>
        <p:spPr/>
      </p:sp>
      <p:pic>
        <p:nvPicPr>
          <p:cNvPr id="5" name="Picture 4">
            <a:extLst>
              <a:ext uri="{FF2B5EF4-FFF2-40B4-BE49-F238E27FC236}">
                <a16:creationId xmlns:a16="http://schemas.microsoft.com/office/drawing/2014/main" id="{110F0B8F-696C-EE4E-B898-FA2DF1FA67F0}"/>
              </a:ext>
            </a:extLst>
          </p:cNvPr>
          <p:cNvPicPr>
            <a:picLocks noChangeAspect="1"/>
          </p:cNvPicPr>
          <p:nvPr/>
        </p:nvPicPr>
        <p:blipFill>
          <a:blip r:embed="rId2"/>
          <a:stretch>
            <a:fillRect/>
          </a:stretch>
        </p:blipFill>
        <p:spPr>
          <a:xfrm>
            <a:off x="5391397" y="264226"/>
            <a:ext cx="6685808" cy="3286949"/>
          </a:xfrm>
          <a:prstGeom prst="rect">
            <a:avLst/>
          </a:prstGeom>
        </p:spPr>
      </p:pic>
      <p:pic>
        <p:nvPicPr>
          <p:cNvPr id="6" name="Picture 5">
            <a:extLst>
              <a:ext uri="{FF2B5EF4-FFF2-40B4-BE49-F238E27FC236}">
                <a16:creationId xmlns:a16="http://schemas.microsoft.com/office/drawing/2014/main" id="{93D8BC73-01DC-B548-94A3-B3FD2BF381B2}"/>
              </a:ext>
            </a:extLst>
          </p:cNvPr>
          <p:cNvPicPr>
            <a:picLocks noChangeAspect="1"/>
          </p:cNvPicPr>
          <p:nvPr/>
        </p:nvPicPr>
        <p:blipFill>
          <a:blip r:embed="rId3"/>
          <a:stretch>
            <a:fillRect/>
          </a:stretch>
        </p:blipFill>
        <p:spPr>
          <a:xfrm>
            <a:off x="5391397" y="3634303"/>
            <a:ext cx="6800603" cy="3223698"/>
          </a:xfrm>
          <a:prstGeom prst="rect">
            <a:avLst/>
          </a:prstGeom>
        </p:spPr>
      </p:pic>
    </p:spTree>
    <p:extLst>
      <p:ext uri="{BB962C8B-B14F-4D97-AF65-F5344CB8AC3E}">
        <p14:creationId xmlns:p14="http://schemas.microsoft.com/office/powerpoint/2010/main" val="433072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ECF4-87DB-1544-BC0E-60E0135B5F47}"/>
              </a:ext>
            </a:extLst>
          </p:cNvPr>
          <p:cNvSpPr>
            <a:spLocks noGrp="1"/>
          </p:cNvSpPr>
          <p:nvPr>
            <p:ph type="title"/>
          </p:nvPr>
        </p:nvSpPr>
        <p:spPr>
          <a:xfrm>
            <a:off x="165100" y="206417"/>
            <a:ext cx="6710713" cy="434852"/>
          </a:xfrm>
        </p:spPr>
        <p:txBody>
          <a:bodyPr>
            <a:normAutofit fontScale="90000"/>
          </a:bodyPr>
          <a:lstStyle/>
          <a:p>
            <a:r>
              <a:rPr lang="en-US" dirty="0"/>
              <a:t>Univariate distribution plots</a:t>
            </a:r>
          </a:p>
        </p:txBody>
      </p:sp>
      <p:pic>
        <p:nvPicPr>
          <p:cNvPr id="6" name="Picture 5">
            <a:extLst>
              <a:ext uri="{FF2B5EF4-FFF2-40B4-BE49-F238E27FC236}">
                <a16:creationId xmlns:a16="http://schemas.microsoft.com/office/drawing/2014/main" id="{7972AB5A-BC9B-AD4A-8337-A73E5EF25F22}"/>
              </a:ext>
            </a:extLst>
          </p:cNvPr>
          <p:cNvPicPr>
            <a:picLocks noChangeAspect="1"/>
          </p:cNvPicPr>
          <p:nvPr/>
        </p:nvPicPr>
        <p:blipFill>
          <a:blip r:embed="rId2"/>
          <a:stretch>
            <a:fillRect/>
          </a:stretch>
        </p:blipFill>
        <p:spPr>
          <a:xfrm>
            <a:off x="0" y="641269"/>
            <a:ext cx="6482773" cy="3253837"/>
          </a:xfrm>
          <a:prstGeom prst="rect">
            <a:avLst/>
          </a:prstGeom>
        </p:spPr>
      </p:pic>
      <p:pic>
        <p:nvPicPr>
          <p:cNvPr id="7" name="Picture 6">
            <a:extLst>
              <a:ext uri="{FF2B5EF4-FFF2-40B4-BE49-F238E27FC236}">
                <a16:creationId xmlns:a16="http://schemas.microsoft.com/office/drawing/2014/main" id="{8A8A8003-88AB-1241-BC2D-B7434BF6D270}"/>
              </a:ext>
            </a:extLst>
          </p:cNvPr>
          <p:cNvPicPr>
            <a:picLocks noChangeAspect="1"/>
          </p:cNvPicPr>
          <p:nvPr/>
        </p:nvPicPr>
        <p:blipFill>
          <a:blip r:embed="rId3"/>
          <a:stretch>
            <a:fillRect/>
          </a:stretch>
        </p:blipFill>
        <p:spPr>
          <a:xfrm>
            <a:off x="6482773" y="641267"/>
            <a:ext cx="5721926" cy="3253838"/>
          </a:xfrm>
          <a:prstGeom prst="rect">
            <a:avLst/>
          </a:prstGeom>
        </p:spPr>
      </p:pic>
      <p:pic>
        <p:nvPicPr>
          <p:cNvPr id="8" name="Picture 7">
            <a:extLst>
              <a:ext uri="{FF2B5EF4-FFF2-40B4-BE49-F238E27FC236}">
                <a16:creationId xmlns:a16="http://schemas.microsoft.com/office/drawing/2014/main" id="{63ED9C2D-9120-884F-B639-B02191DBA094}"/>
              </a:ext>
            </a:extLst>
          </p:cNvPr>
          <p:cNvPicPr>
            <a:picLocks noChangeAspect="1"/>
          </p:cNvPicPr>
          <p:nvPr/>
        </p:nvPicPr>
        <p:blipFill>
          <a:blip r:embed="rId4"/>
          <a:stretch>
            <a:fillRect/>
          </a:stretch>
        </p:blipFill>
        <p:spPr>
          <a:xfrm>
            <a:off x="6317673" y="3895106"/>
            <a:ext cx="5783284" cy="2814452"/>
          </a:xfrm>
          <a:prstGeom prst="rect">
            <a:avLst/>
          </a:prstGeom>
        </p:spPr>
      </p:pic>
      <p:pic>
        <p:nvPicPr>
          <p:cNvPr id="9" name="Picture 8">
            <a:extLst>
              <a:ext uri="{FF2B5EF4-FFF2-40B4-BE49-F238E27FC236}">
                <a16:creationId xmlns:a16="http://schemas.microsoft.com/office/drawing/2014/main" id="{65B01837-D829-3746-987C-1CEA2628AD24}"/>
              </a:ext>
            </a:extLst>
          </p:cNvPr>
          <p:cNvPicPr>
            <a:picLocks noChangeAspect="1"/>
          </p:cNvPicPr>
          <p:nvPr/>
        </p:nvPicPr>
        <p:blipFill>
          <a:blip r:embed="rId5"/>
          <a:stretch>
            <a:fillRect/>
          </a:stretch>
        </p:blipFill>
        <p:spPr>
          <a:xfrm>
            <a:off x="165100" y="3895106"/>
            <a:ext cx="6317673" cy="2814451"/>
          </a:xfrm>
          <a:prstGeom prst="rect">
            <a:avLst/>
          </a:prstGeom>
        </p:spPr>
      </p:pic>
    </p:spTree>
    <p:extLst>
      <p:ext uri="{BB962C8B-B14F-4D97-AF65-F5344CB8AC3E}">
        <p14:creationId xmlns:p14="http://schemas.microsoft.com/office/powerpoint/2010/main" val="2781105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ECF4-87DB-1544-BC0E-60E0135B5F47}"/>
              </a:ext>
            </a:extLst>
          </p:cNvPr>
          <p:cNvSpPr>
            <a:spLocks noGrp="1"/>
          </p:cNvSpPr>
          <p:nvPr>
            <p:ph type="title"/>
          </p:nvPr>
        </p:nvSpPr>
        <p:spPr>
          <a:xfrm>
            <a:off x="165100" y="206416"/>
            <a:ext cx="12026900" cy="921740"/>
          </a:xfrm>
        </p:spPr>
        <p:txBody>
          <a:bodyPr>
            <a:noAutofit/>
          </a:bodyPr>
          <a:lstStyle/>
          <a:p>
            <a:r>
              <a:rPr lang="en-US" sz="2400" dirty="0"/>
              <a:t>Univariate distribution of the numerical columns containing histograms and the estimated PDF.</a:t>
            </a:r>
            <a:br>
              <a:rPr lang="en-US" sz="2400" dirty="0"/>
            </a:br>
            <a:endParaRPr lang="en-US" sz="2400" dirty="0"/>
          </a:p>
        </p:txBody>
      </p:sp>
      <p:pic>
        <p:nvPicPr>
          <p:cNvPr id="3" name="Picture 2">
            <a:extLst>
              <a:ext uri="{FF2B5EF4-FFF2-40B4-BE49-F238E27FC236}">
                <a16:creationId xmlns:a16="http://schemas.microsoft.com/office/drawing/2014/main" id="{9C66C572-F002-BA48-B903-5740D980ABE2}"/>
              </a:ext>
            </a:extLst>
          </p:cNvPr>
          <p:cNvPicPr>
            <a:picLocks noChangeAspect="1"/>
          </p:cNvPicPr>
          <p:nvPr/>
        </p:nvPicPr>
        <p:blipFill>
          <a:blip r:embed="rId2"/>
          <a:stretch>
            <a:fillRect/>
          </a:stretch>
        </p:blipFill>
        <p:spPr>
          <a:xfrm>
            <a:off x="165100" y="667286"/>
            <a:ext cx="12026899" cy="6190714"/>
          </a:xfrm>
          <a:prstGeom prst="rect">
            <a:avLst/>
          </a:prstGeom>
        </p:spPr>
      </p:pic>
    </p:spTree>
    <p:extLst>
      <p:ext uri="{BB962C8B-B14F-4D97-AF65-F5344CB8AC3E}">
        <p14:creationId xmlns:p14="http://schemas.microsoft.com/office/powerpoint/2010/main" val="3962908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A7FEF-7E9F-3D4B-8411-3588015A13CC}"/>
              </a:ext>
            </a:extLst>
          </p:cNvPr>
          <p:cNvSpPr>
            <a:spLocks noGrp="1"/>
          </p:cNvSpPr>
          <p:nvPr>
            <p:ph type="title"/>
          </p:nvPr>
        </p:nvSpPr>
        <p:spPr>
          <a:xfrm>
            <a:off x="1" y="0"/>
            <a:ext cx="4928259" cy="902525"/>
          </a:xfrm>
        </p:spPr>
        <p:txBody>
          <a:bodyPr>
            <a:normAutofit/>
          </a:bodyPr>
          <a:lstStyle/>
          <a:p>
            <a:r>
              <a:rPr lang="en-US" sz="3200" dirty="0"/>
              <a:t>Outlier detection analysis</a:t>
            </a:r>
          </a:p>
        </p:txBody>
      </p:sp>
      <p:pic>
        <p:nvPicPr>
          <p:cNvPr id="5" name="Picture 4">
            <a:extLst>
              <a:ext uri="{FF2B5EF4-FFF2-40B4-BE49-F238E27FC236}">
                <a16:creationId xmlns:a16="http://schemas.microsoft.com/office/drawing/2014/main" id="{11A1EB7B-82C7-C84F-8FD9-700F09686583}"/>
              </a:ext>
            </a:extLst>
          </p:cNvPr>
          <p:cNvPicPr>
            <a:picLocks noChangeAspect="1"/>
          </p:cNvPicPr>
          <p:nvPr/>
        </p:nvPicPr>
        <p:blipFill>
          <a:blip r:embed="rId2"/>
          <a:stretch>
            <a:fillRect/>
          </a:stretch>
        </p:blipFill>
        <p:spPr>
          <a:xfrm>
            <a:off x="8122722" y="1"/>
            <a:ext cx="3978234" cy="6858000"/>
          </a:xfrm>
          <a:prstGeom prst="rect">
            <a:avLst/>
          </a:prstGeom>
        </p:spPr>
      </p:pic>
      <p:pic>
        <p:nvPicPr>
          <p:cNvPr id="6" name="Picture 5">
            <a:extLst>
              <a:ext uri="{FF2B5EF4-FFF2-40B4-BE49-F238E27FC236}">
                <a16:creationId xmlns:a16="http://schemas.microsoft.com/office/drawing/2014/main" id="{958DA30C-71AD-4642-A37C-82B4A0206821}"/>
              </a:ext>
            </a:extLst>
          </p:cNvPr>
          <p:cNvPicPr>
            <a:picLocks noChangeAspect="1"/>
          </p:cNvPicPr>
          <p:nvPr/>
        </p:nvPicPr>
        <p:blipFill>
          <a:blip r:embed="rId3"/>
          <a:stretch>
            <a:fillRect/>
          </a:stretch>
        </p:blipFill>
        <p:spPr>
          <a:xfrm>
            <a:off x="4565869" y="0"/>
            <a:ext cx="3919244" cy="6857999"/>
          </a:xfrm>
          <a:prstGeom prst="rect">
            <a:avLst/>
          </a:prstGeom>
        </p:spPr>
      </p:pic>
      <p:pic>
        <p:nvPicPr>
          <p:cNvPr id="9" name="Picture 8">
            <a:extLst>
              <a:ext uri="{FF2B5EF4-FFF2-40B4-BE49-F238E27FC236}">
                <a16:creationId xmlns:a16="http://schemas.microsoft.com/office/drawing/2014/main" id="{CE92BBEC-32F6-B747-9613-52D95ADC2F74}"/>
              </a:ext>
            </a:extLst>
          </p:cNvPr>
          <p:cNvPicPr>
            <a:picLocks noChangeAspect="1"/>
          </p:cNvPicPr>
          <p:nvPr/>
        </p:nvPicPr>
        <p:blipFill>
          <a:blip r:embed="rId4"/>
          <a:stretch>
            <a:fillRect/>
          </a:stretch>
        </p:blipFill>
        <p:spPr>
          <a:xfrm>
            <a:off x="0" y="736270"/>
            <a:ext cx="4565869" cy="6121729"/>
          </a:xfrm>
          <a:prstGeom prst="rect">
            <a:avLst/>
          </a:prstGeom>
        </p:spPr>
      </p:pic>
    </p:spTree>
    <p:extLst>
      <p:ext uri="{BB962C8B-B14F-4D97-AF65-F5344CB8AC3E}">
        <p14:creationId xmlns:p14="http://schemas.microsoft.com/office/powerpoint/2010/main" val="7419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A7FEF-7E9F-3D4B-8411-3588015A13CC}"/>
              </a:ext>
            </a:extLst>
          </p:cNvPr>
          <p:cNvSpPr>
            <a:spLocks noGrp="1"/>
          </p:cNvSpPr>
          <p:nvPr>
            <p:ph type="title"/>
          </p:nvPr>
        </p:nvSpPr>
        <p:spPr>
          <a:xfrm>
            <a:off x="0" y="0"/>
            <a:ext cx="3182587" cy="771896"/>
          </a:xfrm>
        </p:spPr>
        <p:txBody>
          <a:bodyPr/>
          <a:lstStyle/>
          <a:p>
            <a:r>
              <a:rPr lang="en-US" dirty="0"/>
              <a:t>Bivariate plots</a:t>
            </a:r>
          </a:p>
        </p:txBody>
      </p:sp>
      <p:sp>
        <p:nvSpPr>
          <p:cNvPr id="3" name="Text Placeholder 2">
            <a:extLst>
              <a:ext uri="{FF2B5EF4-FFF2-40B4-BE49-F238E27FC236}">
                <a16:creationId xmlns:a16="http://schemas.microsoft.com/office/drawing/2014/main" id="{100980F8-F0BC-044F-BE83-E13DE33415FA}"/>
              </a:ext>
            </a:extLst>
          </p:cNvPr>
          <p:cNvSpPr>
            <a:spLocks noGrp="1"/>
          </p:cNvSpPr>
          <p:nvPr>
            <p:ph type="body" sz="quarter" idx="14"/>
          </p:nvPr>
        </p:nvSpPr>
        <p:spPr>
          <a:xfrm>
            <a:off x="1" y="771896"/>
            <a:ext cx="5124914" cy="6086104"/>
          </a:xfrm>
        </p:spPr>
        <p:txBody>
          <a:bodyPr/>
          <a:lstStyle/>
          <a:p>
            <a:pPr algn="just"/>
            <a:r>
              <a:rPr lang="en-US" sz="1400" dirty="0"/>
              <a:t>To plot multiple pairwise bivariate distributions in a dataset We can see that leaving the </a:t>
            </a:r>
            <a:r>
              <a:rPr lang="en-US" sz="1400" dirty="0" err="1"/>
              <a:t>ReleaseYear</a:t>
            </a:r>
            <a:r>
              <a:rPr lang="en-US" sz="1400" dirty="0"/>
              <a:t> column every other column is skewed to the left which indicates most of the values lie in the lower range values and vice versa in the case of a </a:t>
            </a:r>
            <a:r>
              <a:rPr lang="en-US" sz="1400" dirty="0" err="1"/>
              <a:t>ReleaseYear</a:t>
            </a:r>
            <a:r>
              <a:rPr lang="en-US" sz="1400" dirty="0"/>
              <a:t> attribute.</a:t>
            </a:r>
          </a:p>
          <a:p>
            <a:pPr algn="just"/>
            <a:r>
              <a:rPr lang="en-US" sz="1400" dirty="0"/>
              <a:t>The bivariate distribution plots help us to study the relationship between two variables by analyzing the scatter plot, and we use the </a:t>
            </a:r>
            <a:r>
              <a:rPr lang="en-US" sz="1400" dirty="0" err="1"/>
              <a:t>pairplot</a:t>
            </a:r>
            <a:r>
              <a:rPr lang="en-US" sz="1400" dirty="0"/>
              <a:t>() function of the seaborn package to plot the bivariate distributions.</a:t>
            </a:r>
          </a:p>
          <a:p>
            <a:pPr algn="just"/>
            <a:r>
              <a:rPr lang="en-US" sz="1400" dirty="0"/>
              <a:t>We often look out for scatter plots that follow a clear linear pattern with an either increasing or decreasing slope so that we can draw conclusions, but don’t notice these patterns in this particular dataset. That said, there’s always room to derive other insights that might be useful by comparing the nature of the plots between the variables of interest.</a:t>
            </a:r>
          </a:p>
        </p:txBody>
      </p:sp>
      <p:pic>
        <p:nvPicPr>
          <p:cNvPr id="5" name="Picture 4">
            <a:extLst>
              <a:ext uri="{FF2B5EF4-FFF2-40B4-BE49-F238E27FC236}">
                <a16:creationId xmlns:a16="http://schemas.microsoft.com/office/drawing/2014/main" id="{72AFEF97-0328-3B44-A5F4-02735D7523D7}"/>
              </a:ext>
            </a:extLst>
          </p:cNvPr>
          <p:cNvPicPr>
            <a:picLocks noChangeAspect="1"/>
          </p:cNvPicPr>
          <p:nvPr/>
        </p:nvPicPr>
        <p:blipFill>
          <a:blip r:embed="rId2"/>
          <a:stretch>
            <a:fillRect/>
          </a:stretch>
        </p:blipFill>
        <p:spPr>
          <a:xfrm>
            <a:off x="5124915" y="0"/>
            <a:ext cx="7067085" cy="6858000"/>
          </a:xfrm>
          <a:prstGeom prst="rect">
            <a:avLst/>
          </a:prstGeom>
        </p:spPr>
      </p:pic>
    </p:spTree>
    <p:extLst>
      <p:ext uri="{BB962C8B-B14F-4D97-AF65-F5344CB8AC3E}">
        <p14:creationId xmlns:p14="http://schemas.microsoft.com/office/powerpoint/2010/main" val="2026616274"/>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980</Words>
  <Application>Microsoft Macintosh PowerPoint</Application>
  <PresentationFormat>Widescreen</PresentationFormat>
  <Paragraphs>69</Paragraphs>
  <Slides>14</Slides>
  <Notes>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14</vt:i4>
      </vt:variant>
    </vt:vector>
  </HeadingPairs>
  <TitlesOfParts>
    <vt:vector size="23" baseType="lpstr">
      <vt:lpstr>Arial</vt:lpstr>
      <vt:lpstr>Calibri</vt:lpstr>
      <vt:lpstr>Segoe UI</vt:lpstr>
      <vt:lpstr>Segoe UI Light</vt:lpstr>
      <vt:lpstr>Wingdings</vt:lpstr>
      <vt:lpstr>Balancing Act</vt:lpstr>
      <vt:lpstr>Wellspring</vt:lpstr>
      <vt:lpstr>Star of the show</vt:lpstr>
      <vt:lpstr>Amusements</vt:lpstr>
      <vt:lpstr>DSC530 Final project inventory management            by kausik chattapadhyay             Date: 03/01/2023 </vt:lpstr>
      <vt:lpstr>Agenda</vt:lpstr>
      <vt:lpstr>Problem Statement</vt:lpstr>
      <vt:lpstr>Dataset</vt:lpstr>
      <vt:lpstr>Univariate distribution plots</vt:lpstr>
      <vt:lpstr>Univariate distribution plots</vt:lpstr>
      <vt:lpstr>Univariate distribution of the numerical columns containing histograms and the estimated PDF. </vt:lpstr>
      <vt:lpstr>Outlier detection analysis</vt:lpstr>
      <vt:lpstr>Bivariate plots</vt:lpstr>
      <vt:lpstr>Correlation plot</vt:lpstr>
      <vt:lpstr>Univariate Outlier treatment</vt:lpstr>
      <vt:lpstr>Predictive Modelling</vt:lpstr>
      <vt:lpstr>Statistical Hypothetical question Summary </vt:lpstr>
      <vt:lpstr>Statistical Hypothetical question Summary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2023-03-01T18:28:56Z</dcterms:modified>
</cp:coreProperties>
</file>